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6"/>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ype="http://schemas.openxmlformats.org/officeDocument/2006/relationships/presProps" Target="presProps.xml"/>  <Relationship Id="rId13" Type="http://schemas.openxmlformats.org/officeDocument/2006/relationships/viewProps" Target="viewProps.xml"/>  <Relationship Id="rId14" Type="http://schemas.openxmlformats.org/officeDocument/2006/relationships/theme" Target="theme/theme1.xml"/>  <Relationship Id="rId15" Type="http://schemas.openxmlformats.org/officeDocument/2006/relationships/tableStyles" Target="tableStyles.xml"/>  <Relationship Id="rId16"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39.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3.png" Type="http://schemas.openxmlformats.org/officeDocument/2006/relationships/image"/><Relationship Id="rId2" Target="../media/image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slideLayouts/slideLayout1.xml" Type="http://schemas.openxmlformats.org/officeDocument/2006/relationships/slideLayout"/><Relationship Id="rId8"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9.png" Type="http://schemas.openxmlformats.org/officeDocument/2006/relationships/image"/><Relationship Id="rId2" Target="../media/image1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27.png" Type="http://schemas.openxmlformats.org/officeDocument/2006/relationships/image"/><Relationship Id="rId20" Target="../media/image28.svg" Type="http://schemas.openxmlformats.org/officeDocument/2006/relationships/image"/><Relationship Id="rId21" Target="../media/image29.png" Type="http://schemas.openxmlformats.org/officeDocument/2006/relationships/image"/><Relationship Id="rId22" Target="../media/image30.svg" Type="http://schemas.openxmlformats.org/officeDocument/2006/relationships/image"/><Relationship Id="rId23" Target="../media/image31.png" Type="http://schemas.openxmlformats.org/officeDocument/2006/relationships/image"/><Relationship Id="rId24" Target="../media/image32.svg" Type="http://schemas.openxmlformats.org/officeDocument/2006/relationships/image"/><Relationship Id="rId25" Target="../media/image33.png" Type="http://schemas.openxmlformats.org/officeDocument/2006/relationships/image"/><Relationship Id="rId26" Target="../media/image34.svg" Type="http://schemas.openxmlformats.org/officeDocument/2006/relationships/image"/><Relationship Id="rId27" Target="../slideLayouts/slideLayout1.xml" Type="http://schemas.openxmlformats.org/officeDocument/2006/relationships/slideLayout"/><Relationship Id="rId2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5.png" Type="http://schemas.openxmlformats.org/officeDocument/2006/relationships/image"/><Relationship Id="rId2" Target="../media/image36.sv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slideLayouts/slideLayout1.xml" Type="http://schemas.openxmlformats.org/officeDocument/2006/relationships/slideLayout"/><Relationship Id="rId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094476" y="1291704"/>
            <a:ext cx="5360193" cy="3002898"/>
          </a:xfrm>
          <a:prstGeom prst="rect">
            <a:avLst/>
          </a:prstGeom>
          <a:noFill/>
        </p:spPr>
        <p:txBody>
          <a:bodyPr wrap="square" rtlCol="0" anchor="ctr" bIns="0" lIns="0" rIns="0" tIns="0"/>
          <a:lstStyle/>
          <a:p>
            <a:pPr algn="l">
              <a:lnSpc>
                <a:spcPts val="7884"/>
              </a:lnSpc>
              <a:buNone/>
            </a:pPr>
            <a:r>
              <a:rPr lang="en-US" b="1" sz="6750" spc="-405" kern="0" dirty="0" smtClean="0">
                <a:solidFill>
                  <a:srgbClr val="ffffff"/>
                </a:solidFill>
                <a:latin typeface="Inter" pitchFamily="34" charset="0"/>
                <a:ea typeface="Inter" pitchFamily="34" charset="-122"/>
                <a:cs typeface="Inter" pitchFamily="34" charset="-120"/>
              </a:rPr>
              <a:t>CRISPR: From Discovery to Clinic</a:t>
            </a:r>
            <a:endParaRPr lang="en-US" dirty="0"/>
          </a:p>
        </p:txBody>
      </p:sp>
      <p:sp>
        <p:nvSpPr>
          <p:cNvPr id="3" name="Object 2"/>
          <p:cNvSpPr/>
          <p:nvPr/>
        </p:nvSpPr>
        <p:spPr>
          <a:xfrm>
            <a:off x="6094476" y="4394292"/>
            <a:ext cx="6190654" cy="1069807"/>
          </a:xfrm>
          <a:prstGeom prst="rect">
            <a:avLst/>
          </a:prstGeom>
          <a:noFill/>
        </p:spPr>
        <p:txBody>
          <a:bodyPr wrap="square" rtlCol="0" anchor="ctr" bIns="0" lIns="0" rIns="0" tIns="0"/>
          <a:lstStyle/>
          <a:p>
            <a:pPr algn="l">
              <a:lnSpc>
                <a:spcPts val="2809"/>
              </a:lnSpc>
              <a:spcBef>
                <a:spcPts val="770"/>
              </a:spcBef>
              <a:buNone/>
            </a:pPr>
            <a:r>
              <a:rPr lang="en-US" sz="2025" spc="-40" kern="0" dirty="0" smtClean="0">
                <a:solidFill>
                  <a:srgbClr val="ffffff">
                    <a:alpha val="80000"/>
                  </a:srgbClr>
                </a:solidFill>
                <a:latin typeface="Inter" pitchFamily="34" charset="0"/>
                <a:ea typeface="Inter" pitchFamily="34" charset="-122"/>
                <a:cs typeface="Inter" pitchFamily="34" charset="-120"/>
              </a:rPr>
              <a:t>An introductory overview of the groundbreaking CRISPR gene editing technology, its discovery, and its transformative potential in the medical field.</a:t>
            </a:r>
            <a:endParaRPr lang="en-US" dirty="0"/>
          </a:p>
        </p:txBody>
      </p:sp>
      <p:sp>
        <p:nvSpPr>
          <p:cNvPr id="4" name="Object 3"/>
          <p:cNvSpPr/>
          <p:nvPr/>
        </p:nvSpPr>
        <p:spPr>
          <a:xfrm>
            <a:off x="0" y="0"/>
            <a:ext cx="5713571" cy="6856286"/>
          </a:xfrm>
          <a:prstGeom prst="rect">
            <a:avLst/>
          </a:prstGeom>
          <a:solidFill>
            <a:srgbClr val="000000">
              <a:alpha val="0000"/>
            </a:srgbClr>
          </a:solidFill>
        </p:spPr>
      </p:sp>
      <p:pic>
        <p:nvPicPr>
          <p:cNvPr id="5" name="Object 4" descr="CRISPR gene editing technology, in a &quot;photography style with warm natural tones, subtle retro film grain, cinematic lighting&quot; style">    </p:cNvPr>
          <p:cNvPicPr>
            <a:picLocks noChangeAspect="1"/>
          </p:cNvPicPr>
          <p:nvPr/>
        </p:nvPicPr>
        <p:blipFill>
          <a:blip r:embed="rId1"/>
          <a:srcRect l="8333" r="8333" t="0" b="0"/>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18345" cy="5904024"/>
          </a:xfrm>
          <a:prstGeom prst="rect">
            <a:avLst/>
          </a:prstGeom>
          <a:solidFill>
            <a:srgbClr val="22aaee"/>
          </a:solidFill>
        </p:spPr>
      </p:sp>
      <p:pic>
        <p:nvPicPr>
          <p:cNvPr id="3" name="Object 2" descr="future of CRISPR technology, in a &quot;photography style with warm natural tones, subtle retro film grain, cinematic lighting&quot; style">    </p:cNvPr>
          <p:cNvPicPr>
            <a:picLocks noChangeAspect="1"/>
          </p:cNvPicPr>
          <p:nvPr/>
        </p:nvPicPr>
        <p:blipFill>
          <a:blip r:embed="rId1"/>
          <a:srcRect l="2419" r="2419" t="0" b="0"/>
          <a:stretch/>
        </p:blipFill>
        <p:spPr>
          <a:xfrm>
            <a:off x="476131" y="476131"/>
            <a:ext cx="5618345" cy="5904024"/>
          </a:xfrm>
          <a:prstGeom prst="rect">
            <a:avLst/>
          </a:prstGeom>
        </p:spPr>
      </p:pic>
      <p:sp>
        <p:nvSpPr>
          <p:cNvPr id="4" name="Object 3"/>
          <p:cNvSpPr/>
          <p:nvPr/>
        </p:nvSpPr>
        <p:spPr>
          <a:xfrm>
            <a:off x="6313496" y="1760593"/>
            <a:ext cx="5656436" cy="3335892"/>
          </a:xfrm>
          <a:prstGeom prst="rect">
            <a:avLst/>
          </a:prstGeom>
          <a:noFill/>
        </p:spPr>
        <p:txBody>
          <a:bodyPr wrap="square" rtlCol="0" anchor="ctr" bIns="0" lIns="0" rIns="0" tIns="0"/>
          <a:lstStyle/>
          <a:p>
            <a:pPr algn="ctr">
              <a:lnSpc>
                <a:spcPts val="2628"/>
              </a:lnSpc>
              <a:buNone/>
            </a:pPr>
            <a:r>
              <a:rPr lang="en-US" b="1" sz="2250" spc="-135" kern="0" dirty="0" smtClean="0">
                <a:solidFill>
                  <a:srgbClr val="ffffff"/>
                </a:solidFill>
                <a:latin typeface="Inter" pitchFamily="34" charset="0"/>
                <a:ea typeface="Inter" pitchFamily="34" charset="-122"/>
                <a:cs typeface="Inter" pitchFamily="34" charset="-120"/>
              </a:rPr>
              <a:t>CRISPR technology has transformed the landscape of genetic engineering, offering unprecedented precision and possibilities for treating a wide range of diseases. As the field continues to evolve, it will be crucial to navigate the complex clinical, ethical, and regulatory considerations to ensure the safe and equitable development of CRISPR-based therapies that can truly benefit patients and society.</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Presentation Overview</a:t>
            </a:r>
            <a:endParaRPr lang="en-US" dirty="0"/>
          </a:p>
        </p:txBody>
      </p:sp>
      <p:sp>
        <p:nvSpPr>
          <p:cNvPr id="3" name="Object 2"/>
          <p:cNvSpPr/>
          <p:nvPr/>
        </p:nvSpPr>
        <p:spPr>
          <a:xfrm>
            <a:off x="952262" y="1733117"/>
            <a:ext cx="5446938" cy="4119921"/>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Discovery and Key Figures</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Highlights the contributions of Jennifer Doudna and Emmanuelle Charpentier in the development of CRISPR technology.</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Mechanism of Action</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Explains the CRISPR mechanism, including target selection, DNA cutting, and the two main repair pathways.</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Breakthroughs Timeline</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Outlines the key breakthroughs in the development of CRISPR technology from 2012 to the anticipated first regulatory approvals in 2023-2024.</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Delivery Modalities</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Discusses the different delivery modalities for CRISPR-based therapies, including AAV, LNPs, and ex vivo electroporation.</a:t>
            </a:r>
            <a:endParaRPr lang="en-US" dirty="0"/>
          </a:p>
        </p:txBody>
      </p:sp>
      <p:sp>
        <p:nvSpPr>
          <p:cNvPr id="4" name="Object 3"/>
          <p:cNvSpPr/>
          <p:nvPr/>
        </p:nvSpPr>
        <p:spPr>
          <a:xfrm>
            <a:off x="6284928" y="1733117"/>
            <a:ext cx="5446938" cy="2857083"/>
          </a:xfrm>
          <a:prstGeom prst="rect">
            <a:avLst/>
          </a:prstGeom>
          <a:noFill/>
        </p:spPr>
        <p:txBody>
          <a:bodyPr wrap="square" rtlCol="0" anchor="t" bIns="0" lIns="0" rIns="0" tIns="0"/>
          <a:lstStyle/>
          <a:p>
            <a:pPr algn="l" marL="242900" indent="-242900">
              <a:lnSpc>
                <a:spcPts val="2366"/>
              </a:lnSpc>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Therapeutic Pipeline</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Categorizes the CRISPR therapeutic pipeline into various disease areas and provides representative programs for each category.</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CRISPR Market Outlook</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Includes a projected global CRISPR therapeutics revenue scenario, with projections for 2024, 2027, and 2030.</a:t>
            </a:r>
          </a:p>
          <a:p>
            <a:pPr algn="l" marL="242900" indent="-242900">
              <a:lnSpc>
                <a:spcPts val="2366"/>
              </a:lnSpc>
              <a:spcBef>
                <a:spcPts val="1916"/>
              </a:spcBef>
              <a:buSzPct val="100000"/>
              <a:buChar char="•"/>
            </a:pPr>
            <a:r>
              <a:rPr lang="en-US" b="1" sz="2025" spc="-122" kern="0" dirty="0" smtClean="0">
                <a:solidFill>
                  <a:srgbClr val="333333"/>
                </a:solidFill>
                <a:latin typeface="Inter" pitchFamily="34" charset="0"/>
                <a:ea typeface="Inter" pitchFamily="34" charset="-122"/>
                <a:cs typeface="Inter" pitchFamily="34" charset="-120"/>
              </a:rPr>
              <a:t>Clinical Risks, Ethics, and Regulation</a:t>
            </a:r>
          </a:p>
          <a:p>
            <a:pPr algn="l" lvl="1">
              <a:lnSpc>
                <a:spcPts val="1795"/>
              </a:lnSpc>
              <a:spcBef>
                <a:spcPts val="241"/>
              </a:spcBef>
              <a:buNone/>
            </a:pPr>
            <a:r>
              <a:rPr lang="en-US" sz="1294" spc="-25" kern="0" dirty="0" smtClean="0">
                <a:solidFill>
                  <a:srgbClr val="000000">
                    <a:alpha val="56000"/>
                  </a:srgbClr>
                </a:solidFill>
                <a:latin typeface="Inter" pitchFamily="34" charset="0"/>
                <a:ea typeface="Inter" pitchFamily="34" charset="-122"/>
                <a:cs typeface="Inter" pitchFamily="34" charset="-120"/>
              </a:rPr>
              <a:t>Delves into the clinical risks, ethical considerations, and regulatory landscape related to CRISPR-based therapies.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18345" cy="5904024"/>
          </a:xfrm>
          <a:prstGeom prst="rect">
            <a:avLst/>
          </a:prstGeom>
          <a:solidFill>
            <a:srgbClr val="22aaee"/>
          </a:solidFill>
        </p:spPr>
      </p:sp>
      <p:pic>
        <p:nvPicPr>
          <p:cNvPr id="3" name="Object 2" descr="Jennifer Doudna and Emmanuelle Charpentier headshot, forward facing, in a &quot;photography style with warm natural tones, subtle retro film grain, cinematic lighting&quot; style">    </p:cNvPr>
          <p:cNvPicPr>
            <a:picLocks noChangeAspect="1"/>
          </p:cNvPicPr>
          <p:nvPr/>
        </p:nvPicPr>
        <p:blipFill>
          <a:blip r:embed="rId1"/>
          <a:srcRect l="2419" r="2419" t="0" b="0"/>
          <a:stretch/>
        </p:blipFill>
        <p:spPr>
          <a:xfrm>
            <a:off x="476131" y="476131"/>
            <a:ext cx="5618345" cy="5904024"/>
          </a:xfrm>
          <a:prstGeom prst="rect">
            <a:avLst/>
          </a:prstGeom>
        </p:spPr>
      </p:pic>
      <p:sp>
        <p:nvSpPr>
          <p:cNvPr id="4" name="Object 3"/>
          <p:cNvSpPr/>
          <p:nvPr/>
        </p:nvSpPr>
        <p:spPr>
          <a:xfrm>
            <a:off x="6462654" y="1383656"/>
            <a:ext cx="5358120" cy="1112163"/>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Jennifer Doudna and Emmanuelle Charpentier</a:t>
            </a:r>
            <a:endParaRPr lang="en-US" dirty="0"/>
          </a:p>
        </p:txBody>
      </p:sp>
      <p:sp>
        <p:nvSpPr>
          <p:cNvPr id="5" name="Object 4"/>
          <p:cNvSpPr/>
          <p:nvPr/>
        </p:nvSpPr>
        <p:spPr>
          <a:xfrm>
            <a:off x="6323971" y="2598385"/>
            <a:ext cx="5635486" cy="2852322"/>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Jennifer Doudna, a biochemist at UC Berkeley, and Emmanuelle Charpentier, a microbiologist, co-discovered the CRISPR-Cas9 genome editing system in 2012. Doudna pioneered the governance and ethical discourse surrounding genome editing, while Charpentier identified the tracrRNA and co-invented the CRISPR-Cas9 system. Both were awarded the 2020 Nobel Prize in Chemistry for their groundbreaking work.</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How CRISPR Works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937853"/>
            <a:ext cx="3875706" cy="1199850"/>
          </a:xfrm>
          <a:prstGeom prst="rect">
            <a:avLst/>
          </a:prstGeom>
        </p:spPr>
      </p:pic>
      <p:sp>
        <p:nvSpPr>
          <p:cNvPr id="4" name="Object 3"/>
          <p:cNvSpPr/>
          <p:nvPr/>
        </p:nvSpPr>
        <p:spPr>
          <a:xfrm>
            <a:off x="506286" y="2400692"/>
            <a:ext cx="3526543"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Target Selection</a:t>
            </a:r>
            <a:endParaRPr lang="en-US" dirty="0"/>
          </a:p>
        </p:txBody>
      </p:sp>
      <p:sp>
        <p:nvSpPr>
          <p:cNvPr id="5" name="Object 4"/>
          <p:cNvSpPr/>
          <p:nvPr/>
        </p:nvSpPr>
        <p:spPr>
          <a:xfrm>
            <a:off x="761810" y="3259017"/>
            <a:ext cx="3526543" cy="2113228"/>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Cas9 enzyme scans the DNA for a specific protospacer adjacent motif (PAM) sequence, typically NGG. Once the PAM is identified, the 20-nucleotide guide RNA (gRNA) base-pairs with the complementary DNA sequence, allowing the Cas9 to recognize and bind to the target site.</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212" y="1937853"/>
            <a:ext cx="3875706" cy="1199850"/>
          </a:xfrm>
          <a:prstGeom prst="rect">
            <a:avLst/>
          </a:prstGeom>
        </p:spPr>
      </p:pic>
      <p:sp>
        <p:nvSpPr>
          <p:cNvPr id="7" name="Object 6"/>
          <p:cNvSpPr/>
          <p:nvPr/>
        </p:nvSpPr>
        <p:spPr>
          <a:xfrm>
            <a:off x="4488328" y="2400692"/>
            <a:ext cx="32122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DNA Cutting</a:t>
            </a:r>
            <a:endParaRPr lang="en-US" dirty="0"/>
          </a:p>
        </p:txBody>
      </p:sp>
      <p:sp>
        <p:nvSpPr>
          <p:cNvPr id="8" name="Object 7"/>
          <p:cNvSpPr/>
          <p:nvPr/>
        </p:nvSpPr>
        <p:spPr>
          <a:xfrm>
            <a:off x="4443889" y="3259017"/>
            <a:ext cx="3526543" cy="1320767"/>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The Cas9 enzyme has two domains - HNH and RuvC - that cleave the DNA strands on opposite sides, creating a double-strand break (DSB) in the target DNA sequence.</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0293" y="1937853"/>
            <a:ext cx="3875706" cy="1199850"/>
          </a:xfrm>
          <a:prstGeom prst="rect">
            <a:avLst/>
          </a:prstGeom>
        </p:spPr>
      </p:pic>
      <p:sp>
        <p:nvSpPr>
          <p:cNvPr id="10" name="Object 9"/>
          <p:cNvSpPr/>
          <p:nvPr/>
        </p:nvSpPr>
        <p:spPr>
          <a:xfrm>
            <a:off x="8170407" y="2400692"/>
            <a:ext cx="3212297"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DNA Repair Pathways</a:t>
            </a:r>
            <a:endParaRPr lang="en-US" dirty="0"/>
          </a:p>
        </p:txBody>
      </p:sp>
      <p:sp>
        <p:nvSpPr>
          <p:cNvPr id="11" name="Object 10"/>
          <p:cNvSpPr/>
          <p:nvPr/>
        </p:nvSpPr>
        <p:spPr>
          <a:xfrm>
            <a:off x="8125968" y="3259017"/>
            <a:ext cx="3526543" cy="2641535"/>
          </a:xfrm>
          <a:prstGeom prst="rect">
            <a:avLst/>
          </a:prstGeom>
          <a:noFill/>
        </p:spPr>
        <p:txBody>
          <a:bodyPr wrap="square" rtlCol="0" anchor="t" bIns="0" lIns="0" rIns="0" tIns="0"/>
          <a:lstStyle/>
          <a:p>
            <a:pPr algn="l">
              <a:lnSpc>
                <a:spcPts val="2081"/>
              </a:lnSpc>
              <a:buNone/>
            </a:pPr>
            <a:r>
              <a:rPr lang="en-US" sz="1500" spc="-30" kern="0" dirty="0" smtClean="0">
                <a:solidFill>
                  <a:srgbClr val="ffffff">
                    <a:alpha val="80000"/>
                  </a:srgbClr>
                </a:solidFill>
                <a:latin typeface="Inter" pitchFamily="34" charset="0"/>
                <a:ea typeface="Inter" pitchFamily="34" charset="-122"/>
                <a:cs typeface="Inter" pitchFamily="34" charset="-120"/>
              </a:rPr>
              <a:t>After the DNA is cut, two main repair pathways can occur: 1) NHEJ (Non-Homologous End Joining), an error-prone process that often results in small insertions or deletions (indels), frequently leading to gene knockout, and 2) HDR (Homology-Directed Repair), which allows for precise edits or insertions at the break site with the presence of a donor template.</a:t>
            </a:r>
            <a:endParaRPr lang="en-US" dirty="0"/>
          </a:p>
        </p:txBody>
      </p:sp>
      <p:sp>
        <p:nvSpPr>
          <p:cNvPr id="12" name="Object 11"/>
          <p:cNvSpPr/>
          <p:nvPr/>
        </p:nvSpPr>
        <p:spPr>
          <a:xfrm>
            <a:off x="11855660" y="6497898"/>
            <a:ext cx="142839"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CRISPR Breakthroughs Timeline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770958"/>
            <a:ext cx="12246088" cy="57136"/>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137" y="2148398"/>
            <a:ext cx="28568" cy="1666458"/>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8949" y="3704299"/>
            <a:ext cx="180930" cy="180930"/>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460" y="3780480"/>
            <a:ext cx="28568" cy="1066533"/>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8272" y="3704299"/>
            <a:ext cx="180930" cy="180930"/>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3875" y="2148398"/>
            <a:ext cx="28568" cy="1666458"/>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67693" y="3704299"/>
            <a:ext cx="180930" cy="180930"/>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63285" y="3780480"/>
            <a:ext cx="28568" cy="876081"/>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87109" y="3704299"/>
            <a:ext cx="180930" cy="180930"/>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82701" y="2148398"/>
            <a:ext cx="28568" cy="1666458"/>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06524" y="3704299"/>
            <a:ext cx="180930" cy="180930"/>
          </a:xfrm>
          <a:prstGeom prst="rect">
            <a:avLst/>
          </a:prstGeom>
        </p:spPr>
      </p:pic>
      <p:pic>
        <p:nvPicPr>
          <p:cNvPr id="14" name="Object 13" descr="">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02024" y="3780480"/>
            <a:ext cx="28568" cy="1066533"/>
          </a:xfrm>
          <a:prstGeom prst="rect">
            <a:avLst/>
          </a:prstGeom>
        </p:spPr>
      </p:pic>
      <p:pic>
        <p:nvPicPr>
          <p:cNvPr id="15" name="Object 14" descr="">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25847" y="3704299"/>
            <a:ext cx="180930" cy="180930"/>
          </a:xfrm>
          <a:prstGeom prst="rect">
            <a:avLst/>
          </a:prstGeom>
        </p:spPr>
      </p:pic>
      <p:sp>
        <p:nvSpPr>
          <p:cNvPr id="16" name="Object 15"/>
          <p:cNvSpPr/>
          <p:nvPr/>
        </p:nvSpPr>
        <p:spPr>
          <a:xfrm>
            <a:off x="1552682" y="2029306"/>
            <a:ext cx="133318" cy="133317"/>
          </a:xfrm>
          <a:prstGeom prst="ellipse">
            <a:avLst/>
          </a:prstGeom>
          <a:solidFill>
            <a:srgbClr val="22aaee"/>
          </a:solidFill>
        </p:spPr>
      </p:sp>
      <p:sp>
        <p:nvSpPr>
          <p:cNvPr id="17" name="Object 16"/>
          <p:cNvSpPr/>
          <p:nvPr/>
        </p:nvSpPr>
        <p:spPr>
          <a:xfrm>
            <a:off x="1781274" y="1965984"/>
            <a:ext cx="1602657"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2012</a:t>
            </a:r>
            <a:endParaRPr lang="en-US" dirty="0"/>
          </a:p>
        </p:txBody>
      </p:sp>
      <p:sp>
        <p:nvSpPr>
          <p:cNvPr id="18" name="Object 17"/>
          <p:cNvSpPr/>
          <p:nvPr/>
        </p:nvSpPr>
        <p:spPr>
          <a:xfrm>
            <a:off x="1781274" y="2310088"/>
            <a:ext cx="1602657"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Initial proof-of-concept demonstration of RNA-guided DNA cleavage</a:t>
            </a:r>
            <a:endParaRPr lang="en-US" dirty="0"/>
          </a:p>
        </p:txBody>
      </p:sp>
      <p:sp>
        <p:nvSpPr>
          <p:cNvPr id="19" name="Object 18"/>
          <p:cNvSpPr/>
          <p:nvPr/>
        </p:nvSpPr>
        <p:spPr>
          <a:xfrm>
            <a:off x="3172027" y="4830344"/>
            <a:ext cx="133311" cy="133317"/>
          </a:xfrm>
          <a:prstGeom prst="ellipse">
            <a:avLst/>
          </a:prstGeom>
          <a:solidFill>
            <a:srgbClr val="ffd9ad"/>
          </a:solidFill>
        </p:spPr>
      </p:sp>
      <p:sp>
        <p:nvSpPr>
          <p:cNvPr id="20" name="Object 19"/>
          <p:cNvSpPr/>
          <p:nvPr/>
        </p:nvSpPr>
        <p:spPr>
          <a:xfrm>
            <a:off x="3400663" y="4766967"/>
            <a:ext cx="1969278"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2013</a:t>
            </a:r>
            <a:endParaRPr lang="en-US" dirty="0"/>
          </a:p>
        </p:txBody>
      </p:sp>
      <p:sp>
        <p:nvSpPr>
          <p:cNvPr id="21" name="Object 20"/>
          <p:cNvSpPr/>
          <p:nvPr/>
        </p:nvSpPr>
        <p:spPr>
          <a:xfrm>
            <a:off x="3400663" y="5111071"/>
            <a:ext cx="1969278"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First use of CRISPR-Cas9 for genome editing in human cells</a:t>
            </a:r>
            <a:endParaRPr lang="en-US" dirty="0"/>
          </a:p>
        </p:txBody>
      </p:sp>
      <p:sp>
        <p:nvSpPr>
          <p:cNvPr id="22" name="Object 21"/>
          <p:cNvSpPr/>
          <p:nvPr/>
        </p:nvSpPr>
        <p:spPr>
          <a:xfrm>
            <a:off x="4791469" y="2029306"/>
            <a:ext cx="133318" cy="133317"/>
          </a:xfrm>
          <a:prstGeom prst="ellipse">
            <a:avLst/>
          </a:prstGeom>
          <a:solidFill>
            <a:srgbClr val="fec088"/>
          </a:solidFill>
        </p:spPr>
      </p:sp>
      <p:sp>
        <p:nvSpPr>
          <p:cNvPr id="23" name="Object 22"/>
          <p:cNvSpPr/>
          <p:nvPr/>
        </p:nvSpPr>
        <p:spPr>
          <a:xfrm>
            <a:off x="5020053" y="1965984"/>
            <a:ext cx="1875004"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2016</a:t>
            </a:r>
            <a:endParaRPr lang="en-US" dirty="0"/>
          </a:p>
        </p:txBody>
      </p:sp>
      <p:sp>
        <p:nvSpPr>
          <p:cNvPr id="24" name="Object 23"/>
          <p:cNvSpPr/>
          <p:nvPr/>
        </p:nvSpPr>
        <p:spPr>
          <a:xfrm>
            <a:off x="5020053" y="2310088"/>
            <a:ext cx="1875004"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Development of CRISPR base editors for precise single-nucleotide conversions</a:t>
            </a:r>
            <a:endParaRPr lang="en-US" dirty="0"/>
          </a:p>
        </p:txBody>
      </p:sp>
      <p:sp>
        <p:nvSpPr>
          <p:cNvPr id="25" name="Object 24"/>
          <p:cNvSpPr/>
          <p:nvPr/>
        </p:nvSpPr>
        <p:spPr>
          <a:xfrm>
            <a:off x="6410803" y="4637512"/>
            <a:ext cx="133318" cy="133316"/>
          </a:xfrm>
          <a:prstGeom prst="ellipse">
            <a:avLst/>
          </a:prstGeom>
          <a:solidFill>
            <a:srgbClr val="fd864d"/>
          </a:solidFill>
        </p:spPr>
      </p:sp>
      <p:sp>
        <p:nvSpPr>
          <p:cNvPr id="26" name="Object 25"/>
          <p:cNvSpPr/>
          <p:nvPr/>
        </p:nvSpPr>
        <p:spPr>
          <a:xfrm>
            <a:off x="6639442" y="4574134"/>
            <a:ext cx="19378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2018</a:t>
            </a:r>
            <a:endParaRPr lang="en-US" dirty="0"/>
          </a:p>
        </p:txBody>
      </p:sp>
      <p:sp>
        <p:nvSpPr>
          <p:cNvPr id="27" name="Object 26"/>
          <p:cNvSpPr/>
          <p:nvPr/>
        </p:nvSpPr>
        <p:spPr>
          <a:xfrm>
            <a:off x="6639442" y="4918238"/>
            <a:ext cx="1937853" cy="1056614"/>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First in vivo CRISPR therapy trial for Leber congenital amaurosis type 10</a:t>
            </a:r>
            <a:endParaRPr lang="en-US" dirty="0"/>
          </a:p>
        </p:txBody>
      </p:sp>
      <p:sp>
        <p:nvSpPr>
          <p:cNvPr id="28" name="Object 27"/>
          <p:cNvSpPr/>
          <p:nvPr/>
        </p:nvSpPr>
        <p:spPr>
          <a:xfrm>
            <a:off x="8030251" y="2029306"/>
            <a:ext cx="133311" cy="133317"/>
          </a:xfrm>
          <a:prstGeom prst="ellipse">
            <a:avLst/>
          </a:prstGeom>
          <a:solidFill>
            <a:srgbClr val="ff8000"/>
          </a:solidFill>
        </p:spPr>
      </p:sp>
      <p:sp>
        <p:nvSpPr>
          <p:cNvPr id="29" name="Object 28"/>
          <p:cNvSpPr/>
          <p:nvPr/>
        </p:nvSpPr>
        <p:spPr>
          <a:xfrm>
            <a:off x="8258831" y="1965984"/>
            <a:ext cx="1937853"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2021</a:t>
            </a:r>
            <a:endParaRPr lang="en-US" dirty="0"/>
          </a:p>
        </p:txBody>
      </p:sp>
      <p:sp>
        <p:nvSpPr>
          <p:cNvPr id="30" name="Object 29"/>
          <p:cNvSpPr/>
          <p:nvPr/>
        </p:nvSpPr>
        <p:spPr>
          <a:xfrm>
            <a:off x="8258831" y="2310088"/>
            <a:ext cx="1937853" cy="1320767"/>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First in vivo CRISPR infusion showing strong target knockdown in clinical trial</a:t>
            </a:r>
            <a:endParaRPr lang="en-US" dirty="0"/>
          </a:p>
        </p:txBody>
      </p:sp>
      <p:sp>
        <p:nvSpPr>
          <p:cNvPr id="31" name="Object 30"/>
          <p:cNvSpPr/>
          <p:nvPr/>
        </p:nvSpPr>
        <p:spPr>
          <a:xfrm>
            <a:off x="9649591" y="4830344"/>
            <a:ext cx="133318" cy="133317"/>
          </a:xfrm>
          <a:prstGeom prst="ellipse">
            <a:avLst/>
          </a:prstGeom>
          <a:solidFill>
            <a:srgbClr val="ff797a"/>
          </a:solidFill>
        </p:spPr>
      </p:sp>
      <p:sp>
        <p:nvSpPr>
          <p:cNvPr id="32" name="Object 31"/>
          <p:cNvSpPr/>
          <p:nvPr/>
        </p:nvSpPr>
        <p:spPr>
          <a:xfrm>
            <a:off x="9878221" y="4766967"/>
            <a:ext cx="1864529" cy="266931"/>
          </a:xfrm>
          <a:prstGeom prst="rect">
            <a:avLst/>
          </a:prstGeom>
          <a:noFill/>
        </p:spPr>
        <p:txBody>
          <a:bodyPr wrap="square" rtlCol="0" anchor="t" bIns="0" lIns="0" rIns="0" tIns="0"/>
          <a:lstStyle/>
          <a:p>
            <a:pPr algn="l">
              <a:lnSpc>
                <a:spcPts val="2102"/>
              </a:lnSpc>
              <a:buNone/>
            </a:pPr>
            <a:r>
              <a:rPr lang="en-US" b="1" sz="1800" spc="-108" kern="0" dirty="0" smtClean="0">
                <a:solidFill>
                  <a:srgbClr val="ffffff"/>
                </a:solidFill>
                <a:latin typeface="Inter" pitchFamily="34" charset="0"/>
                <a:ea typeface="Inter" pitchFamily="34" charset="-122"/>
                <a:cs typeface="Inter" pitchFamily="34" charset="-120"/>
              </a:rPr>
              <a:t>2023-2024</a:t>
            </a:r>
            <a:endParaRPr lang="en-US" dirty="0"/>
          </a:p>
        </p:txBody>
      </p:sp>
      <p:sp>
        <p:nvSpPr>
          <p:cNvPr id="33" name="Object 32"/>
          <p:cNvSpPr/>
          <p:nvPr/>
        </p:nvSpPr>
        <p:spPr>
          <a:xfrm>
            <a:off x="9878221" y="5111071"/>
            <a:ext cx="1864529" cy="792460"/>
          </a:xfrm>
          <a:prstGeom prst="rect">
            <a:avLst/>
          </a:prstGeom>
          <a:noFill/>
        </p:spPr>
        <p:txBody>
          <a:bodyPr wrap="square" rtlCol="0" anchor="t" bIns="0" lIns="0" rIns="0" tIns="0"/>
          <a:lstStyle/>
          <a:p>
            <a:pPr algn="l">
              <a:lnSpc>
                <a:spcPts val="2081"/>
              </a:lnSpc>
              <a:spcBef>
                <a:spcPts val="596"/>
              </a:spcBef>
              <a:buNone/>
            </a:pPr>
            <a:r>
              <a:rPr lang="en-US" sz="1500" spc="-30" kern="0" dirty="0" smtClean="0">
                <a:solidFill>
                  <a:srgbClr val="ffffff">
                    <a:alpha val="80000"/>
                  </a:srgbClr>
                </a:solidFill>
                <a:latin typeface="Inter" pitchFamily="34" charset="0"/>
                <a:ea typeface="Inter" pitchFamily="34" charset="-122"/>
                <a:cs typeface="Inter" pitchFamily="34" charset="-120"/>
              </a:rPr>
              <a:t>Anticipated first regulatory approvals of a CRISPR therapy</a:t>
            </a:r>
            <a:endParaRPr lang="en-US" dirty="0"/>
          </a:p>
        </p:txBody>
      </p:sp>
      <p:sp>
        <p:nvSpPr>
          <p:cNvPr id="34" name="Object 33"/>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CRISPR Delivery Modalities</a:t>
            </a:r>
            <a:endParaRPr lang="en-US" dirty="0"/>
          </a:p>
        </p:txBody>
      </p:sp>
      <p:sp>
        <p:nvSpPr>
          <p:cNvPr id="3" name="Object 2"/>
          <p:cNvSpPr/>
          <p:nvPr/>
        </p:nvSpPr>
        <p:spPr>
          <a:xfrm>
            <a:off x="0" y="1034692"/>
            <a:ext cx="12188952" cy="330117"/>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Comparison of key attributes across different CRISPR delivery modalities (AAV, LNP, ex vivo electroporation)</a:t>
            </a:r>
            <a:endParaRPr lang="en-US" dirty="0"/>
          </a:p>
        </p:txBody>
      </p:sp>
      <p:sp>
        <p:nvSpPr>
          <p:cNvPr id="4" name="Object 3"/>
          <p:cNvSpPr/>
          <p:nvPr/>
        </p:nvSpPr>
        <p:spPr>
          <a:xfrm>
            <a:off x="476131" y="2764416"/>
            <a:ext cx="2018792" cy="2339708"/>
          </a:xfrm>
          <a:prstGeom prst="rect">
            <a:avLst/>
          </a:prstGeom>
          <a:solidFill>
            <a:srgbClr val="22aaee"/>
          </a:solidFill>
        </p:spPr>
      </p:sp>
      <p:sp>
        <p:nvSpPr>
          <p:cNvPr id="5" name="Object 4"/>
          <p:cNvSpPr/>
          <p:nvPr/>
        </p:nvSpPr>
        <p:spPr>
          <a:xfrm>
            <a:off x="375191" y="5247955"/>
            <a:ext cx="2220675" cy="26693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Cargo Capacity</a:t>
            </a:r>
            <a:endParaRPr lang="en-US" dirty="0"/>
          </a:p>
        </p:txBody>
      </p:sp>
      <p:sp>
        <p:nvSpPr>
          <p:cNvPr id="6" name="Object 5"/>
          <p:cNvSpPr/>
          <p:nvPr/>
        </p:nvSpPr>
        <p:spPr>
          <a:xfrm>
            <a:off x="1066533" y="3713762"/>
            <a:ext cx="837990"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70%</a:t>
            </a:r>
            <a:endParaRPr lang="en-US" dirty="0"/>
          </a:p>
        </p:txBody>
      </p:sp>
      <p:sp>
        <p:nvSpPr>
          <p:cNvPr id="7" name="Object 6"/>
          <p:cNvSpPr/>
          <p:nvPr/>
        </p:nvSpPr>
        <p:spPr>
          <a:xfrm>
            <a:off x="2780604" y="2430172"/>
            <a:ext cx="2018800" cy="2673952"/>
          </a:xfrm>
          <a:prstGeom prst="rect">
            <a:avLst/>
          </a:prstGeom>
          <a:solidFill>
            <a:srgbClr val="ffd9ad"/>
          </a:solidFill>
        </p:spPr>
      </p:sp>
      <p:sp>
        <p:nvSpPr>
          <p:cNvPr id="8" name="Object 7"/>
          <p:cNvSpPr/>
          <p:nvPr/>
        </p:nvSpPr>
        <p:spPr>
          <a:xfrm>
            <a:off x="2679665" y="5247955"/>
            <a:ext cx="2220675" cy="80079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Tropism &amp; Transduction Efficiency</a:t>
            </a:r>
            <a:endParaRPr lang="en-US" dirty="0"/>
          </a:p>
        </p:txBody>
      </p:sp>
      <p:sp>
        <p:nvSpPr>
          <p:cNvPr id="9" name="Object 8"/>
          <p:cNvSpPr/>
          <p:nvPr/>
        </p:nvSpPr>
        <p:spPr>
          <a:xfrm>
            <a:off x="3355295" y="3546640"/>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80%</a:t>
            </a:r>
            <a:endParaRPr lang="en-US" dirty="0"/>
          </a:p>
        </p:txBody>
      </p:sp>
      <p:sp>
        <p:nvSpPr>
          <p:cNvPr id="10" name="Object 9"/>
          <p:cNvSpPr/>
          <p:nvPr/>
        </p:nvSpPr>
        <p:spPr>
          <a:xfrm>
            <a:off x="5085082" y="3098660"/>
            <a:ext cx="2018792" cy="2005464"/>
          </a:xfrm>
          <a:prstGeom prst="rect">
            <a:avLst/>
          </a:prstGeom>
          <a:solidFill>
            <a:srgbClr val="fec088"/>
          </a:solidFill>
        </p:spPr>
      </p:sp>
      <p:sp>
        <p:nvSpPr>
          <p:cNvPr id="11" name="Object 10"/>
          <p:cNvSpPr/>
          <p:nvPr/>
        </p:nvSpPr>
        <p:spPr>
          <a:xfrm>
            <a:off x="4984139" y="5247955"/>
            <a:ext cx="222067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Potential for Repeat Dosing</a:t>
            </a:r>
            <a:endParaRPr lang="en-US" dirty="0"/>
          </a:p>
        </p:txBody>
      </p:sp>
      <p:sp>
        <p:nvSpPr>
          <p:cNvPr id="12" name="Object 11"/>
          <p:cNvSpPr/>
          <p:nvPr/>
        </p:nvSpPr>
        <p:spPr>
          <a:xfrm>
            <a:off x="5659768" y="3880884"/>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60%</a:t>
            </a:r>
            <a:endParaRPr lang="en-US" dirty="0"/>
          </a:p>
        </p:txBody>
      </p:sp>
      <p:sp>
        <p:nvSpPr>
          <p:cNvPr id="13" name="Object 12"/>
          <p:cNvSpPr/>
          <p:nvPr/>
        </p:nvSpPr>
        <p:spPr>
          <a:xfrm>
            <a:off x="7389554" y="3432904"/>
            <a:ext cx="2018800" cy="1671220"/>
          </a:xfrm>
          <a:prstGeom prst="rect">
            <a:avLst/>
          </a:prstGeom>
          <a:solidFill>
            <a:srgbClr val="fd864d"/>
          </a:solidFill>
        </p:spPr>
      </p:sp>
      <p:sp>
        <p:nvSpPr>
          <p:cNvPr id="14" name="Object 13"/>
          <p:cNvSpPr/>
          <p:nvPr/>
        </p:nvSpPr>
        <p:spPr>
          <a:xfrm>
            <a:off x="7288612" y="5247955"/>
            <a:ext cx="222067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Manufacturing Complexity</a:t>
            </a:r>
            <a:endParaRPr lang="en-US" dirty="0"/>
          </a:p>
        </p:txBody>
      </p:sp>
      <p:sp>
        <p:nvSpPr>
          <p:cNvPr id="15" name="Object 14"/>
          <p:cNvSpPr/>
          <p:nvPr/>
        </p:nvSpPr>
        <p:spPr>
          <a:xfrm>
            <a:off x="7969480" y="4048006"/>
            <a:ext cx="858940"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50%</a:t>
            </a:r>
            <a:endParaRPr lang="en-US" dirty="0"/>
          </a:p>
        </p:txBody>
      </p:sp>
      <p:sp>
        <p:nvSpPr>
          <p:cNvPr id="16" name="Object 15"/>
          <p:cNvSpPr/>
          <p:nvPr/>
        </p:nvSpPr>
        <p:spPr>
          <a:xfrm>
            <a:off x="9694032" y="2095928"/>
            <a:ext cx="2018792" cy="3008196"/>
          </a:xfrm>
          <a:prstGeom prst="rect">
            <a:avLst/>
          </a:prstGeom>
          <a:solidFill>
            <a:srgbClr val="ff8000"/>
          </a:solidFill>
        </p:spPr>
      </p:sp>
      <p:sp>
        <p:nvSpPr>
          <p:cNvPr id="17" name="Object 16"/>
          <p:cNvSpPr/>
          <p:nvPr/>
        </p:nvSpPr>
        <p:spPr>
          <a:xfrm>
            <a:off x="9593086" y="5247955"/>
            <a:ext cx="2220675" cy="533862"/>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Off-Target Editing Minimization</a:t>
            </a:r>
            <a:endParaRPr lang="en-US" dirty="0"/>
          </a:p>
        </p:txBody>
      </p:sp>
      <p:sp>
        <p:nvSpPr>
          <p:cNvPr id="18" name="Object 17"/>
          <p:cNvSpPr/>
          <p:nvPr/>
        </p:nvSpPr>
        <p:spPr>
          <a:xfrm>
            <a:off x="10268716" y="3379518"/>
            <a:ext cx="869415" cy="444885"/>
          </a:xfrm>
          <a:prstGeom prst="rect">
            <a:avLst/>
          </a:prstGeom>
          <a:noFill/>
        </p:spPr>
        <p:txBody>
          <a:bodyPr wrap="square" rtlCol="0" anchor="t" bIns="0" lIns="0" rIns="0" tIns="0"/>
          <a:lstStyle/>
          <a:p>
            <a:pPr algn="ctr">
              <a:lnSpc>
                <a:spcPts val="3504"/>
              </a:lnSpc>
              <a:buNone/>
            </a:pPr>
            <a:r>
              <a:rPr lang="en-US" b="1" sz="3000" spc="-180" kern="0" dirty="0" smtClean="0">
                <a:solidFill>
                  <a:srgbClr val="333333"/>
                </a:solidFill>
                <a:latin typeface="Inter" pitchFamily="34" charset="0"/>
                <a:ea typeface="Inter" pitchFamily="34" charset="-122"/>
                <a:cs typeface="Inter" pitchFamily="34" charset="-120"/>
              </a:rPr>
              <a:t>90%</a:t>
            </a:r>
            <a:endParaRPr lang="en-US" dirty="0"/>
          </a:p>
        </p:txBody>
      </p:sp>
      <p:sp>
        <p:nvSpPr>
          <p:cNvPr id="19" name="Object 18"/>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CRISPR Therapeutic Pipeline Landscape</a:t>
            </a:r>
            <a:endParaRPr lang="en-US" dirty="0"/>
          </a:p>
        </p:txBody>
      </p:sp>
      <p:sp>
        <p:nvSpPr>
          <p:cNvPr id="3" name="Object 2"/>
          <p:cNvSpPr/>
          <p:nvPr/>
        </p:nvSpPr>
        <p:spPr>
          <a:xfrm>
            <a:off x="476131" y="1590277"/>
            <a:ext cx="3618595" cy="2109260"/>
          </a:xfrm>
          <a:prstGeom prst="rect">
            <a:avLst/>
          </a:prstGeom>
          <a:solidFill>
            <a:srgbClr val="22aaee"/>
          </a:solidFill>
        </p:spPr>
      </p:sp>
      <p:sp>
        <p:nvSpPr>
          <p:cNvPr id="4" name="Object 3"/>
          <p:cNvSpPr/>
          <p:nvPr/>
        </p:nvSpPr>
        <p:spPr>
          <a:xfrm>
            <a:off x="761810" y="1836378"/>
            <a:ext cx="3456711"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Hematology (ex vivo)</a:t>
            </a:r>
            <a:endParaRPr lang="en-US" dirty="0"/>
          </a:p>
        </p:txBody>
      </p:sp>
      <p:sp>
        <p:nvSpPr>
          <p:cNvPr id="5" name="Object 4"/>
          <p:cNvSpPr/>
          <p:nvPr/>
        </p:nvSpPr>
        <p:spPr>
          <a:xfrm>
            <a:off x="761810" y="2144276"/>
            <a:ext cx="3456711" cy="1188542"/>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Indications: Sickle cell disease, β-thalassemia Representative programs: Exagamglogene autotemcel (exa-cel/CASGEVY) - a CRISPR/Cas9 RNP edit of autologous hematopoietic stem and progenitor cells (HSPCs) targeting the BCL11A enhancer; Base-edited HSPCs (e.g., BEAM-101)</a:t>
            </a:r>
            <a:endParaRPr lang="en-US" dirty="0"/>
          </a:p>
        </p:txBody>
      </p:sp>
      <p:sp>
        <p:nvSpPr>
          <p:cNvPr id="6" name="Object 5"/>
          <p:cNvSpPr/>
          <p:nvPr/>
        </p:nvSpPr>
        <p:spPr>
          <a:xfrm>
            <a:off x="4285178" y="1590277"/>
            <a:ext cx="3618595" cy="2109260"/>
          </a:xfrm>
          <a:prstGeom prst="rect">
            <a:avLst/>
          </a:prstGeom>
          <a:solidFill>
            <a:srgbClr val="ffd9ad"/>
          </a:solidFill>
        </p:spPr>
      </p:sp>
      <p:sp>
        <p:nvSpPr>
          <p:cNvPr id="7" name="Object 6"/>
          <p:cNvSpPr/>
          <p:nvPr/>
        </p:nvSpPr>
        <p:spPr>
          <a:xfrm>
            <a:off x="4570857" y="1836378"/>
            <a:ext cx="3456711"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Cardio-metabolic (in vivo, liver)</a:t>
            </a:r>
            <a:endParaRPr lang="en-US" dirty="0"/>
          </a:p>
        </p:txBody>
      </p:sp>
      <p:sp>
        <p:nvSpPr>
          <p:cNvPr id="8" name="Object 7"/>
          <p:cNvSpPr/>
          <p:nvPr/>
        </p:nvSpPr>
        <p:spPr>
          <a:xfrm>
            <a:off x="4570857" y="2144276"/>
            <a:ext cx="3456711" cy="1188542"/>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Indications: ATTR amyloidosis, Hypercholesterolemia (PCSK9), Lp(a) lowering Representative programs: NTLA-2001 (CRISPR/Cas9 mRNA + gRNA LNP for TTR knockout), VERVE-101 (adenine base editor mRNA + gRNA LNP for PCSK9)</a:t>
            </a:r>
            <a:endParaRPr lang="en-US" dirty="0"/>
          </a:p>
        </p:txBody>
      </p:sp>
      <p:sp>
        <p:nvSpPr>
          <p:cNvPr id="9" name="Object 8"/>
          <p:cNvSpPr/>
          <p:nvPr/>
        </p:nvSpPr>
        <p:spPr>
          <a:xfrm>
            <a:off x="8094226" y="1590277"/>
            <a:ext cx="3618595" cy="2109260"/>
          </a:xfrm>
          <a:prstGeom prst="rect">
            <a:avLst/>
          </a:prstGeom>
          <a:solidFill>
            <a:srgbClr val="fec088"/>
          </a:solidFill>
        </p:spPr>
      </p:sp>
      <p:sp>
        <p:nvSpPr>
          <p:cNvPr id="10" name="Object 9"/>
          <p:cNvSpPr/>
          <p:nvPr/>
        </p:nvSpPr>
        <p:spPr>
          <a:xfrm>
            <a:off x="8379905" y="1836378"/>
            <a:ext cx="3456711"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Ophthalmology (in vivo, ocular)</a:t>
            </a:r>
            <a:endParaRPr lang="en-US" dirty="0"/>
          </a:p>
        </p:txBody>
      </p:sp>
      <p:sp>
        <p:nvSpPr>
          <p:cNvPr id="11" name="Object 10"/>
          <p:cNvSpPr/>
          <p:nvPr/>
        </p:nvSpPr>
        <p:spPr>
          <a:xfrm>
            <a:off x="8379905" y="2144276"/>
            <a:ext cx="3456711" cy="59427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Indications: LCA10, Choroideremia Representative program: EDIT-101 (CRISPR/Cas9 AAV5 for CEP290 intronic splice editing)</a:t>
            </a:r>
            <a:endParaRPr lang="en-US" dirty="0"/>
          </a:p>
        </p:txBody>
      </p:sp>
      <p:sp>
        <p:nvSpPr>
          <p:cNvPr id="12" name="Object 11"/>
          <p:cNvSpPr/>
          <p:nvPr/>
        </p:nvSpPr>
        <p:spPr>
          <a:xfrm>
            <a:off x="476131" y="3889990"/>
            <a:ext cx="5523119" cy="2109260"/>
          </a:xfrm>
          <a:prstGeom prst="rect">
            <a:avLst/>
          </a:prstGeom>
          <a:solidFill>
            <a:srgbClr val="fd864d"/>
          </a:solidFill>
        </p:spPr>
      </p:sp>
      <p:sp>
        <p:nvSpPr>
          <p:cNvPr id="13" name="Object 12"/>
          <p:cNvSpPr/>
          <p:nvPr/>
        </p:nvSpPr>
        <p:spPr>
          <a:xfrm>
            <a:off x="761810" y="4136090"/>
            <a:ext cx="5551687"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Oncology (ex vivo)</a:t>
            </a:r>
            <a:endParaRPr lang="en-US" dirty="0"/>
          </a:p>
        </p:txBody>
      </p:sp>
      <p:sp>
        <p:nvSpPr>
          <p:cNvPr id="14" name="Object 13"/>
          <p:cNvSpPr/>
          <p:nvPr/>
        </p:nvSpPr>
        <p:spPr>
          <a:xfrm>
            <a:off x="761810" y="4443988"/>
            <a:ext cx="5551687" cy="59427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Indications: B-cell malignancies, Solid tumors (investigational) Representative programs: Multiplex-edited allogeneic CAR-T/NK cells (targeting PD-1, TRAC, B2M)</a:t>
            </a:r>
            <a:endParaRPr lang="en-US" dirty="0"/>
          </a:p>
        </p:txBody>
      </p:sp>
      <p:sp>
        <p:nvSpPr>
          <p:cNvPr id="15" name="Object 14"/>
          <p:cNvSpPr/>
          <p:nvPr/>
        </p:nvSpPr>
        <p:spPr>
          <a:xfrm>
            <a:off x="6189702" y="3889990"/>
            <a:ext cx="5523119" cy="2109260"/>
          </a:xfrm>
          <a:prstGeom prst="rect">
            <a:avLst/>
          </a:prstGeom>
          <a:solidFill>
            <a:srgbClr val="ff8000"/>
          </a:solidFill>
        </p:spPr>
      </p:sp>
      <p:sp>
        <p:nvSpPr>
          <p:cNvPr id="16" name="Object 15"/>
          <p:cNvSpPr/>
          <p:nvPr/>
        </p:nvSpPr>
        <p:spPr>
          <a:xfrm>
            <a:off x="6475381" y="4136090"/>
            <a:ext cx="5551687" cy="226757"/>
          </a:xfrm>
          <a:prstGeom prst="rect">
            <a:avLst/>
          </a:prstGeom>
          <a:noFill/>
        </p:spPr>
        <p:txBody>
          <a:bodyPr wrap="square" rtlCol="0" anchor="t" bIns="0" lIns="0" rIns="0" tIns="0"/>
          <a:lstStyle/>
          <a:p>
            <a:pPr algn="l">
              <a:lnSpc>
                <a:spcPts val="1787"/>
              </a:lnSpc>
              <a:buNone/>
            </a:pPr>
            <a:r>
              <a:rPr lang="en-US" b="1" sz="1530" spc="-91" kern="0" dirty="0" smtClean="0">
                <a:solidFill>
                  <a:srgbClr val="333333"/>
                </a:solidFill>
                <a:latin typeface="Inter" pitchFamily="34" charset="0"/>
                <a:ea typeface="Inter" pitchFamily="34" charset="-122"/>
                <a:cs typeface="Inter" pitchFamily="34" charset="-120"/>
              </a:rPr>
              <a:t>Rare Genetic Diseases (various)</a:t>
            </a:r>
            <a:endParaRPr lang="en-US" dirty="0"/>
          </a:p>
        </p:txBody>
      </p:sp>
      <p:sp>
        <p:nvSpPr>
          <p:cNvPr id="17" name="Object 16"/>
          <p:cNvSpPr/>
          <p:nvPr/>
        </p:nvSpPr>
        <p:spPr>
          <a:xfrm>
            <a:off x="6475381" y="4443988"/>
            <a:ext cx="5551687" cy="396181"/>
          </a:xfrm>
          <a:prstGeom prst="rect">
            <a:avLst/>
          </a:prstGeom>
          <a:noFill/>
        </p:spPr>
        <p:txBody>
          <a:bodyPr wrap="square" rtlCol="0" anchor="t" bIns="0" lIns="0" rIns="0" tIns="0"/>
          <a:lstStyle/>
          <a:p>
            <a:pPr algn="l">
              <a:lnSpc>
                <a:spcPts val="1560"/>
              </a:lnSpc>
              <a:spcBef>
                <a:spcPts val="627"/>
              </a:spcBef>
              <a:buNone/>
            </a:pPr>
            <a:r>
              <a:rPr lang="en-US" sz="1125" spc="-22" kern="0" dirty="0" smtClean="0">
                <a:solidFill>
                  <a:srgbClr val="000000">
                    <a:alpha val="56000"/>
                  </a:srgbClr>
                </a:solidFill>
                <a:latin typeface="Inter" pitchFamily="34" charset="0"/>
                <a:ea typeface="Inter" pitchFamily="34" charset="-122"/>
                <a:cs typeface="Inter" pitchFamily="34" charset="-120"/>
              </a:rPr>
              <a:t>Indications: AATD, DMD, CNS and hearing loss targets (preclinical) Representative programs: Emerging in vivo prime/base editors, targeted LNPs/capsids</a:t>
            </a:r>
            <a:endParaRPr lang="en-US" dirty="0"/>
          </a:p>
        </p:txBody>
      </p:sp>
      <p:sp>
        <p:nvSpPr>
          <p:cNvPr id="18" name="Object 17"/>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Market Outlook</a:t>
            </a:r>
            <a:endParaRPr lang="en-US" dirty="0"/>
          </a:p>
        </p:txBody>
      </p:sp>
      <p:sp>
        <p:nvSpPr>
          <p:cNvPr id="3" name="Object 2"/>
          <p:cNvSpPr/>
          <p:nvPr/>
        </p:nvSpPr>
        <p:spPr>
          <a:xfrm>
            <a:off x="476131" y="1590277"/>
            <a:ext cx="11236690" cy="4389927"/>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2029211"/>
            <a:ext cx="11246213" cy="3523369"/>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029211"/>
            <a:ext cx="11246213" cy="3513846"/>
          </a:xfrm>
          <a:prstGeom prst="rect">
            <a:avLst/>
          </a:prstGeom>
        </p:spPr>
      </p:pic>
      <p:sp>
        <p:nvSpPr>
          <p:cNvPr id="6" name="Object 5"/>
          <p:cNvSpPr/>
          <p:nvPr/>
        </p:nvSpPr>
        <p:spPr>
          <a:xfrm>
            <a:off x="476131" y="2029270"/>
            <a:ext cx="5618345" cy="70238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Year</a:t>
            </a:r>
            <a:endParaRPr lang="en-US" dirty="0"/>
          </a:p>
        </p:txBody>
      </p:sp>
      <p:sp>
        <p:nvSpPr>
          <p:cNvPr id="7" name="Object 6"/>
          <p:cNvSpPr/>
          <p:nvPr/>
        </p:nvSpPr>
        <p:spPr>
          <a:xfrm>
            <a:off x="6094476" y="2029270"/>
            <a:ext cx="5618345" cy="70238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CRISPR Therapeutics Revenue ($ billions)</a:t>
            </a:r>
            <a:endParaRPr lang="en-US" dirty="0"/>
          </a:p>
        </p:txBody>
      </p:sp>
      <p:sp>
        <p:nvSpPr>
          <p:cNvPr id="8" name="Object 7"/>
          <p:cNvSpPr/>
          <p:nvPr/>
        </p:nvSpPr>
        <p:spPr>
          <a:xfrm>
            <a:off x="476131" y="2731658"/>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2024</a:t>
            </a:r>
            <a:endParaRPr lang="en-US" dirty="0"/>
          </a:p>
        </p:txBody>
      </p:sp>
      <p:sp>
        <p:nvSpPr>
          <p:cNvPr id="9" name="Object 8"/>
          <p:cNvSpPr/>
          <p:nvPr/>
        </p:nvSpPr>
        <p:spPr>
          <a:xfrm>
            <a:off x="6094476" y="2731658"/>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0.6</a:t>
            </a:r>
            <a:endParaRPr lang="en-US" dirty="0"/>
          </a:p>
        </p:txBody>
      </p:sp>
      <p:sp>
        <p:nvSpPr>
          <p:cNvPr id="10" name="Object 9"/>
          <p:cNvSpPr/>
          <p:nvPr/>
        </p:nvSpPr>
        <p:spPr>
          <a:xfrm>
            <a:off x="476131" y="3668176"/>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2027</a:t>
            </a:r>
            <a:endParaRPr lang="en-US" dirty="0"/>
          </a:p>
        </p:txBody>
      </p:sp>
      <p:sp>
        <p:nvSpPr>
          <p:cNvPr id="11" name="Object 10"/>
          <p:cNvSpPr/>
          <p:nvPr/>
        </p:nvSpPr>
        <p:spPr>
          <a:xfrm>
            <a:off x="6094476" y="3668176"/>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6.0</a:t>
            </a:r>
            <a:endParaRPr lang="en-US" dirty="0"/>
          </a:p>
        </p:txBody>
      </p:sp>
      <p:sp>
        <p:nvSpPr>
          <p:cNvPr id="12" name="Object 11"/>
          <p:cNvSpPr/>
          <p:nvPr/>
        </p:nvSpPr>
        <p:spPr>
          <a:xfrm>
            <a:off x="476131" y="4604694"/>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2030</a:t>
            </a:r>
            <a:endParaRPr lang="en-US" dirty="0"/>
          </a:p>
        </p:txBody>
      </p:sp>
      <p:sp>
        <p:nvSpPr>
          <p:cNvPr id="13" name="Object 12"/>
          <p:cNvSpPr/>
          <p:nvPr/>
        </p:nvSpPr>
        <p:spPr>
          <a:xfrm>
            <a:off x="6094476" y="4604694"/>
            <a:ext cx="5618345" cy="936518"/>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18.0</a:t>
            </a:r>
            <a:endParaRPr lang="en-US" dirty="0"/>
          </a:p>
        </p:txBody>
      </p:sp>
      <p:sp>
        <p:nvSpPr>
          <p:cNvPr id="14" name="Object 13"/>
          <p:cNvSpPr/>
          <p:nvPr/>
        </p:nvSpPr>
        <p:spPr>
          <a:xfrm>
            <a:off x="11865183" y="6497898"/>
            <a:ext cx="133317" cy="237669"/>
          </a:xfrm>
          <a:prstGeom prst="rect">
            <a:avLst/>
          </a:prstGeom>
          <a:noFill/>
        </p:spPr>
      </p:sp>
      <p:sp>
        <p:nvSpPr>
          <p:cNvPr id="15" name="Object 14"/>
          <p:cNvSpPr/>
          <p:nvPr/>
        </p:nvSpPr>
        <p:spPr>
          <a:xfrm>
            <a:off x="-476131" y="6122945"/>
            <a:ext cx="12188952" cy="211283"/>
          </a:xfrm>
          <a:prstGeom prst="rect">
            <a:avLst/>
          </a:prstGeom>
          <a:noFill/>
        </p:spPr>
        <p:txBody>
          <a:bodyPr wrap="square" rtlCol="0" anchor="t" bIns="0" lIns="0" rIns="0" tIns="0"/>
          <a:lstStyle/>
          <a:p>
            <a:pPr algn="r">
              <a:lnSpc>
                <a:spcPts val="1664"/>
              </a:lnSpc>
              <a:buNone/>
            </a:pPr>
            <a:r>
              <a:rPr lang="en-US" sz="1200" spc="-24" kern="0" dirty="0" smtClean="0">
                <a:solidFill>
                  <a:srgbClr val="ffffff">
                    <a:alpha val="80000"/>
                  </a:srgbClr>
                </a:solidFill>
                <a:latin typeface="Inter" pitchFamily="34" charset="0"/>
                <a:ea typeface="Inter" pitchFamily="34" charset="-122"/>
                <a:cs typeface="Inter" pitchFamily="34" charset="-120"/>
              </a:rPr>
              <a:t>*Source: Illustrative scenario from the provided market outlook context</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Clinical Risks, Ethics, and Regulation</a:t>
            </a:r>
            <a:endParaRPr lang="en-US" dirty="0"/>
          </a:p>
        </p:txBody>
      </p:sp>
      <p:sp>
        <p:nvSpPr>
          <p:cNvPr id="3" name="Object 2"/>
          <p:cNvSpPr/>
          <p:nvPr/>
        </p:nvSpPr>
        <p:spPr>
          <a:xfrm>
            <a:off x="952262" y="1530860"/>
            <a:ext cx="5446938" cy="4529791"/>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Off-Target Edits</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Potential for unintended mutations at off-target sites, mitigated by high-fidelity Cas9 variants, optimized guide RNAs, and orthogonal off-target mapping techniques</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On-Target Complexity</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Large deletions, rearrangements, or activation of tumor suppressor pathways, mitigated by favoring base editors or prime editors, allele-aware design, and functional assays</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Vector-Related Toxicity</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Risks of genotoxicity and hepatotoxicity from viral vectors, mitigated by lower vector doses, integration site analysis, and comprehensive biodistribution and toxicology studies</a:t>
            </a:r>
            <a:endParaRPr lang="en-US" dirty="0"/>
          </a:p>
        </p:txBody>
      </p:sp>
      <p:sp>
        <p:nvSpPr>
          <p:cNvPr id="4" name="Object 3"/>
          <p:cNvSpPr/>
          <p:nvPr/>
        </p:nvSpPr>
        <p:spPr>
          <a:xfrm>
            <a:off x="6284928" y="1530860"/>
            <a:ext cx="5446938" cy="3098224"/>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ffffff"/>
                </a:solidFill>
                <a:latin typeface="Inter" pitchFamily="34" charset="0"/>
                <a:ea typeface="Inter" pitchFamily="34" charset="-122"/>
                <a:cs typeface="Inter" pitchFamily="34" charset="-120"/>
              </a:rPr>
              <a:t>Immunity to Cas Proteins or Vectors</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Pre-existing or acquired immune responses can limit efficacy and safety, mitigated by pre-screening, using less-immunogenic Cas proteins, and prophylaxis with immunosuppressive regimens</a:t>
            </a:r>
          </a:p>
          <a:p>
            <a:pPr algn="l" marL="242900" indent="-242900">
              <a:lnSpc>
                <a:spcPts val="2681"/>
              </a:lnSpc>
              <a:spcBef>
                <a:spcPts val="2171"/>
              </a:spcBef>
              <a:buSzPct val="100000"/>
              <a:buChar char="•"/>
            </a:pPr>
            <a:r>
              <a:rPr lang="en-US" b="1" sz="2295" spc="-138" kern="0" dirty="0" smtClean="0">
                <a:solidFill>
                  <a:srgbClr val="ffffff"/>
                </a:solidFill>
                <a:latin typeface="Inter" pitchFamily="34" charset="0"/>
                <a:ea typeface="Inter" pitchFamily="34" charset="-122"/>
                <a:cs typeface="Inter" pitchFamily="34" charset="-120"/>
              </a:rPr>
              <a:t>Manufacturing and Product Variability</a:t>
            </a:r>
          </a:p>
          <a:p>
            <a:pPr algn="l" lvl="1">
              <a:lnSpc>
                <a:spcPts val="2034"/>
              </a:lnSpc>
              <a:spcBef>
                <a:spcPts val="273"/>
              </a:spcBef>
              <a:buNone/>
            </a:pPr>
            <a:r>
              <a:rPr lang="en-US" sz="1466" spc="-29" kern="0" dirty="0" smtClean="0">
                <a:solidFill>
                  <a:srgbClr val="ffffff">
                    <a:alpha val="80000"/>
                  </a:srgbClr>
                </a:solidFill>
                <a:latin typeface="Inter" pitchFamily="34" charset="0"/>
                <a:ea typeface="Inter" pitchFamily="34" charset="-122"/>
                <a:cs typeface="Inter" pitchFamily="34" charset="-120"/>
              </a:rPr>
              <a:t>Ensuring consistent quality and potency of CRISPR-based products through in-process controls, potency assays, deep sequencing, and standardized analytical methods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val="0"/>
            </a:ext>
          </a:extLst>
        </p:spPr>
        <p:txBody>
          <a:bodyPr/>
          <a:lstStyle>
            <a:lvl1pPr>
              <a:defRPr sz="1100"/>
            </a:lvl1pPr>
          </a:lstStyle>
          <a:p>
            <a:fld id="{F7021451-1387-4CA6-816F-3879F97B5CBC}" type="slidenum">
              <a:rPr lang="en-US" smtClean="0"/>
              <a:t/>
            </a:fld>
            <a:endParaRPr lang="en-US"/>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CRISPR From Discovery to Clinic</dc:title>
  <dc:subject>CRISPR From Discovery to Clinic</dc:subject>
  <dc:creator>saket gurukar</dc:creator>
  <cp:lastModifiedBy>saket gurukar</cp:lastModifiedBy>
  <cp:revision>1</cp:revision>
  <dcterms:created xsi:type="dcterms:W3CDTF">2025-11-10T21:58:32.749Z</dcterms:created>
  <dcterms:modified xsi:type="dcterms:W3CDTF">2025-11-10T21:58:32.749Z</dcterms:modified>
</cp:coreProperties>
</file>